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76" r:id="rId5"/>
    <p:sldId id="277" r:id="rId6"/>
    <p:sldId id="259" r:id="rId7"/>
    <p:sldId id="261" r:id="rId8"/>
    <p:sldId id="262" r:id="rId9"/>
    <p:sldId id="278" r:id="rId10"/>
    <p:sldId id="274" r:id="rId11"/>
    <p:sldId id="279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4632"/>
    <a:srgbClr val="5B9A4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8" autoAdjust="0"/>
  </p:normalViewPr>
  <p:slideViewPr>
    <p:cSldViewPr>
      <p:cViewPr>
        <p:scale>
          <a:sx n="110" d="100"/>
          <a:sy n="110" d="100"/>
        </p:scale>
        <p:origin x="-1632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A86E2-1814-42F6-B1CE-B9448ACE6EB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F289A-DE46-4766-BD9E-01B627FC4A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D8C24-BBFE-4613-9E38-0A415D3CC5C5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51C30-5ECE-4CE0-A7D8-26E8B01B0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1C30-5ECE-4CE0-A7D8-26E8B01B000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1C30-5ECE-4CE0-A7D8-26E8B01B000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1C30-5ECE-4CE0-A7D8-26E8B01B000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1C30-5ECE-4CE0-A7D8-26E8B01B000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1C30-5ECE-4CE0-A7D8-26E8B01B000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51C30-5ECE-4CE0-A7D8-26E8B01B000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093-6710-4D9C-8083-02F7EE586FB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685D0-C27F-46D7-AA10-7919935A9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093-6710-4D9C-8083-02F7EE586FB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685D0-C27F-46D7-AA10-7919935A9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093-6710-4D9C-8083-02F7EE586FB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685D0-C27F-46D7-AA10-7919935A9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093-6710-4D9C-8083-02F7EE586FB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685D0-C27F-46D7-AA10-7919935A9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093-6710-4D9C-8083-02F7EE586FB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685D0-C27F-46D7-AA10-7919935A9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093-6710-4D9C-8083-02F7EE586FB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685D0-C27F-46D7-AA10-7919935A9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093-6710-4D9C-8083-02F7EE586FB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685D0-C27F-46D7-AA10-7919935A9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093-6710-4D9C-8083-02F7EE586FB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685D0-C27F-46D7-AA10-7919935A9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093-6710-4D9C-8083-02F7EE586FB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685D0-C27F-46D7-AA10-7919935A9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093-6710-4D9C-8083-02F7EE586FB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685D0-C27F-46D7-AA10-7919935A9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7D67093-6710-4D9C-8083-02F7EE586FB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8685D0-C27F-46D7-AA10-7919935A95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7D67093-6710-4D9C-8083-02F7EE586FBA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08685D0-C27F-46D7-AA10-7919935A95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928670"/>
            <a:ext cx="7772400" cy="2720336"/>
          </a:xfrm>
        </p:spPr>
        <p:txBody>
          <a:bodyPr>
            <a:normAutofit fontScale="90000"/>
          </a:bodyPr>
          <a:lstStyle/>
          <a:p>
            <a:pPr defTabSz="995363">
              <a:spcBef>
                <a:spcPct val="50000"/>
              </a:spcBef>
            </a:pPr>
            <a:r>
              <a:rPr lang="ru-RU" dirty="0" err="1" smtClean="0">
                <a:solidFill>
                  <a:srgbClr val="274632"/>
                </a:solidFill>
                <a:latin typeface="Tahoma" pitchFamily="34" charset="0"/>
              </a:rPr>
              <a:t>Геосинтетические</a:t>
            </a:r>
            <a:r>
              <a:rPr lang="ru-RU" dirty="0" smtClean="0">
                <a:solidFill>
                  <a:srgbClr val="274632"/>
                </a:solidFill>
                <a:latin typeface="Tahoma" pitchFamily="34" charset="0"/>
              </a:rPr>
              <a:t> материалы</a:t>
            </a:r>
            <a:br>
              <a:rPr lang="ru-RU" dirty="0" smtClean="0">
                <a:solidFill>
                  <a:srgbClr val="274632"/>
                </a:solidFill>
                <a:latin typeface="Tahoma" pitchFamily="34" charset="0"/>
              </a:rPr>
            </a:br>
            <a:r>
              <a:rPr lang="ru-RU" dirty="0" smtClean="0">
                <a:solidFill>
                  <a:srgbClr val="274632"/>
                </a:solidFill>
                <a:latin typeface="Tahoma" pitchFamily="34" charset="0"/>
              </a:rPr>
              <a:t> «СТАБАРМ»</a:t>
            </a:r>
            <a:r>
              <a:rPr lang="ru-RU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dirty="0" smtClean="0">
                <a:solidFill>
                  <a:srgbClr val="008C7F"/>
                </a:solidFill>
                <a:latin typeface="Tahoma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u="heavy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Презентация</a:t>
            </a: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: Применение геосинтетических материалов при строительстве автомобильных дорог, железных дорог, промышленных объектов. Варианты применения материалов на примере реализованных  объектов строительства</a:t>
            </a:r>
            <a:r>
              <a:rPr lang="ru-RU" i="1" dirty="0" smtClean="0">
                <a:solidFill>
                  <a:srgbClr val="008C7F"/>
                </a:solidFill>
                <a:latin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6000768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086" y="571480"/>
            <a:ext cx="8183880" cy="83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defTabSz="995363"/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b="0" dirty="0" smtClean="0">
                <a:solidFill>
                  <a:srgbClr val="274632"/>
                </a:solidFill>
              </a:rPr>
              <a:t>Основные геометрические и физико-механические </a:t>
            </a:r>
            <a:r>
              <a:rPr lang="ru-RU" sz="2400" b="0" dirty="0" smtClean="0">
                <a:solidFill>
                  <a:srgbClr val="274632"/>
                </a:solidFill>
              </a:rPr>
              <a:t>показатели дренажного </a:t>
            </a:r>
            <a:r>
              <a:rPr lang="ru-RU" sz="2400" b="0" dirty="0" err="1" smtClean="0">
                <a:solidFill>
                  <a:srgbClr val="274632"/>
                </a:solidFill>
              </a:rPr>
              <a:t>геокомпозита</a:t>
            </a:r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400" b="0" dirty="0" smtClean="0">
                <a:solidFill>
                  <a:srgbClr val="274632"/>
                </a:solidFill>
                <a:latin typeface="Tahoma" pitchFamily="34" charset="0"/>
                <a:cs typeface="Tahoma" pitchFamily="34" charset="0"/>
              </a:rPr>
              <a:t>Стабарм ДГК</a:t>
            </a:r>
            <a:endParaRPr lang="ru-RU" sz="2400" b="0" dirty="0">
              <a:solidFill>
                <a:srgbClr val="274632"/>
              </a:solidFill>
              <a:latin typeface="Tahoma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342902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1472" y="1500174"/>
          <a:ext cx="7929618" cy="419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333"/>
                <a:gridCol w="4646292"/>
                <a:gridCol w="1208037"/>
                <a:gridCol w="1238956"/>
              </a:tblGrid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№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п.п</a:t>
                      </a:r>
                      <a:endParaRPr lang="ru-RU" sz="11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Показатель</a:t>
                      </a:r>
                      <a:endParaRPr lang="ru-RU" sz="11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Стабарм ДГК</a:t>
                      </a:r>
                      <a:endParaRPr lang="ru-RU" sz="11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5 (10*10)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7 (10*10)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Толщина каркаса при нагрузке 2 кПа (), мм	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5±0,35	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7±0,49	</a:t>
                      </a:r>
                    </a:p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Размер ячейки (диагональный) каркаса, мм	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10Х10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10Х10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6712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3.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Поверхностная плотность, г/м2	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250±25	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250±25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4.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Относительное удлинение при разрыве каркаса, не менее, %	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120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120</a:t>
                      </a:r>
                      <a:endParaRPr lang="ru-RU" sz="12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200" b="0" dirty="0" smtClean="0">
                          <a:latin typeface="Tahoma" pitchFamily="34" charset="0"/>
                          <a:cs typeface="Tahoma" pitchFamily="34" charset="0"/>
                        </a:rPr>
                        <a:t>5.</a:t>
                      </a:r>
                      <a:endParaRPr lang="ru-RU" sz="12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 фильтрации в плоскости </a:t>
                      </a:r>
                      <a:r>
                        <a:rPr kumimoji="0"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геодрены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нагрузке 2 кПа, м/сутки, не менее	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450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550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200" b="0" dirty="0" smtClean="0">
                          <a:latin typeface="Tahoma" pitchFamily="34" charset="0"/>
                          <a:cs typeface="Tahoma" pitchFamily="34" charset="0"/>
                        </a:rPr>
                        <a:t>6.</a:t>
                      </a:r>
                      <a:endParaRPr lang="ru-RU" sz="12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Коэффициент фильтрации нормально к плоскости </a:t>
                      </a:r>
                      <a:r>
                        <a:rPr kumimoji="0" lang="ru-RU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геодрены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нагрузке 2 кПа, м/сутки, не менее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25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25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07350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200" b="0" dirty="0" smtClean="0">
                          <a:latin typeface="Tahoma" pitchFamily="34" charset="0"/>
                          <a:cs typeface="Tahoma" pitchFamily="34" charset="0"/>
                        </a:rPr>
                        <a:t>7.</a:t>
                      </a:r>
                      <a:endParaRPr lang="ru-RU" sz="12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Ширина в рулоне (В), м	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2,0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2,0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8782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200" b="0" dirty="0" smtClean="0">
                          <a:latin typeface="Tahoma" pitchFamily="34" charset="0"/>
                          <a:cs typeface="Tahoma" pitchFamily="34" charset="0"/>
                        </a:rPr>
                        <a:t>8.</a:t>
                      </a:r>
                      <a:endParaRPr lang="ru-RU" sz="12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Длина в рулоне (L), м:	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30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30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28600" indent="-228600" algn="ctr">
                        <a:buFont typeface="+mj-lt"/>
                        <a:buNone/>
                      </a:pPr>
                      <a:r>
                        <a:rPr lang="ru-RU" sz="1200" b="0" dirty="0" smtClean="0">
                          <a:latin typeface="Tahoma" pitchFamily="34" charset="0"/>
                          <a:cs typeface="Tahoma" pitchFamily="34" charset="0"/>
                        </a:rPr>
                        <a:t>9.</a:t>
                      </a:r>
                      <a:endParaRPr lang="ru-RU" sz="1200" b="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Ширина выпусков фильтра, м: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 длине (С1)</a:t>
                      </a:r>
                    </a:p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-по ширине (С2)	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0,1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0,1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0,1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0,1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953352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086" y="571480"/>
            <a:ext cx="8183880" cy="837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defTabSz="995363"/>
            <a:r>
              <a:rPr lang="ru-RU" sz="2400" b="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Основные физико-механические показатели </a:t>
            </a:r>
            <a:r>
              <a:rPr lang="ru-RU" sz="2400" b="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объемных георешеток </a:t>
            </a:r>
            <a:r>
              <a:rPr lang="ru-RU" sz="2400" b="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Стабарм ГР</a:t>
            </a:r>
            <a:endParaRPr lang="ru-RU" sz="2400" b="0" dirty="0">
              <a:solidFill>
                <a:schemeClr val="accent4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500034" y="1714488"/>
            <a:ext cx="8183880" cy="34290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>
                <a:latin typeface="Tahoma" pitchFamily="34" charset="0"/>
                <a:cs typeface="Tahoma" pitchFamily="34" charset="0"/>
              </a:rPr>
              <a:t>Механические</a:t>
            </a:r>
            <a:r>
              <a:rPr lang="ru-RU" sz="1600" b="1" dirty="0" smtClean="0"/>
              <a:t> свойства решетки по СТО 30978849-0001-2013.</a:t>
            </a:r>
          </a:p>
          <a:p>
            <a:pPr>
              <a:buNone/>
            </a:pPr>
            <a:endParaRPr lang="ru-RU" sz="1600" b="1" dirty="0" smtClean="0"/>
          </a:p>
          <a:p>
            <a:pPr>
              <a:buNone/>
            </a:pPr>
            <a:endParaRPr lang="ru-RU" sz="1600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785786" y="2357430"/>
          <a:ext cx="7358115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6057"/>
                <a:gridCol w="4311425"/>
                <a:gridCol w="1120971"/>
                <a:gridCol w="114966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№ п.п.</a:t>
                      </a:r>
                      <a:endParaRPr lang="ru-RU" sz="11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Наименование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Единица измерения </a:t>
                      </a:r>
                      <a:endParaRPr lang="ru-RU" sz="11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ahoma" pitchFamily="34" charset="0"/>
                          <a:cs typeface="Tahoma" pitchFamily="34" charset="0"/>
                        </a:rPr>
                        <a:t>Значение показателя</a:t>
                      </a:r>
                      <a:endParaRPr lang="ru-RU" sz="1100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1.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Максимальная нагрузка при растяжении полосы решетки (ленты), не менее	</a:t>
                      </a:r>
                    </a:p>
                    <a:p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кН/м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2.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Относительное удлинение полосы решетки (ленты) при разрыве, не менее	</a:t>
                      </a:r>
                    </a:p>
                    <a:p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%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250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3.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Прочность шва решетки на отрыв, не менее	</a:t>
                      </a:r>
                    </a:p>
                    <a:p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кН/м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15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4.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Характеристика длительной прочности шва	</a:t>
                      </a:r>
                    </a:p>
                    <a:p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сутки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5.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Максимальная нагрузка при растяжении перфорированной полосы решетки (ленты), не менее	</a:t>
                      </a:r>
                    </a:p>
                    <a:p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кН/м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ahoma" pitchFamily="34" charset="0"/>
                          <a:cs typeface="Tahoma" pitchFamily="34" charset="0"/>
                        </a:rPr>
                        <a:t>16</a:t>
                      </a:r>
                      <a:endParaRPr lang="ru-RU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6000768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15370" cy="4465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18"/>
                <a:gridCol w="1097020"/>
                <a:gridCol w="400926"/>
                <a:gridCol w="860866"/>
                <a:gridCol w="696947"/>
                <a:gridCol w="477961"/>
                <a:gridCol w="601016"/>
                <a:gridCol w="539488"/>
                <a:gridCol w="539488"/>
                <a:gridCol w="539488"/>
                <a:gridCol w="539488"/>
                <a:gridCol w="539488"/>
                <a:gridCol w="539488"/>
                <a:gridCol w="539488"/>
              </a:tblGrid>
              <a:tr h="2857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Норма для марки «Стабарм»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термоскрепленный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Метод испытаний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33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Поверхностная плотность 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10 %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г/м</a:t>
                      </a:r>
                      <a:r>
                        <a:rPr kumimoji="0" lang="ru-RU" sz="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150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250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300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350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450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550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ГОСТ Р 50277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58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Толщина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при нагрузке 2 кПа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мм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8-1,8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9-1,9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1-2,1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3-2,3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4-2,5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5-2,7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6-3,0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8-3,4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0-3,6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4-3,8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ГОСТ Р 50276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958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Разрывная нагрузка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не менее: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продольное направление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-поперечное направление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кН/м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,5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18,5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ГОСТ Р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53226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958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Относительное удлинение при разрыве не более: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 продольное направление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-поперечное направление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ГОСТ Р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53226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5836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Прочность при продавливании шариком, не менее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Н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380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620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710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820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940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1020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1120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1240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1350</a:t>
                      </a: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ГОСТ Р 53226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222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Вес рулона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кг</a:t>
                      </a: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450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39750" algn="l"/>
                        </a:tabLst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550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</a:txBody>
                  <a:tcPr marT="45708" marB="45708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57188"/>
            <a:ext cx="818356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95363"/>
            <a:r>
              <a:rPr lang="ru-RU" sz="2400" b="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Основные физико-механические показатели </a:t>
            </a:r>
            <a:r>
              <a:rPr lang="ru-RU" sz="2400" b="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нетканого </a:t>
            </a:r>
            <a:r>
              <a:rPr lang="ru-RU" sz="2400" b="0" dirty="0" err="1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геополотна</a:t>
            </a:r>
            <a:r>
              <a:rPr lang="ru-RU" sz="2400" b="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 Стабарм </a:t>
            </a:r>
            <a:endParaRPr lang="ru-RU" sz="2400" b="0" dirty="0">
              <a:solidFill>
                <a:schemeClr val="accent4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6000768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57150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Варианты решений по укреплению дорожных одежд </a:t>
            </a:r>
            <a:r>
              <a:rPr lang="ru-RU" sz="2000" dirty="0" err="1" smtClean="0">
                <a:solidFill>
                  <a:schemeClr val="accent4">
                    <a:lumMod val="50000"/>
                  </a:schemeClr>
                </a:solidFill>
              </a:rPr>
              <a:t>георешетками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86314" y="1142984"/>
            <a:ext cx="3931920" cy="4746310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ct val="30000"/>
              </a:spcBef>
            </a:pPr>
            <a:r>
              <a:rPr lang="ru-RU" sz="2800" dirty="0" smtClean="0">
                <a:latin typeface="Tahoma" pitchFamily="34" charset="0"/>
              </a:rPr>
              <a:t>Основные варианты конструктивных решений нежестких дорожных одежд и укрепления обочин с армирующими прослойками из георешеток Стабарм:</a:t>
            </a:r>
          </a:p>
          <a:p>
            <a:pPr>
              <a:spcBef>
                <a:spcPct val="30000"/>
              </a:spcBef>
            </a:pPr>
            <a:r>
              <a:rPr lang="ru-RU" sz="2800" dirty="0" smtClean="0">
                <a:latin typeface="Tahoma" pitchFamily="34" charset="0"/>
              </a:rPr>
              <a:t>1 – верхние слои дорожной одежды; </a:t>
            </a:r>
          </a:p>
          <a:p>
            <a:pPr>
              <a:spcBef>
                <a:spcPct val="30000"/>
              </a:spcBef>
            </a:pPr>
            <a:r>
              <a:rPr lang="ru-RU" sz="2800" dirty="0" smtClean="0">
                <a:latin typeface="Tahoma" pitchFamily="34" charset="0"/>
              </a:rPr>
              <a:t>2 – нижний слой несущего основания из крупнопористых материалов (щебень, гравий, шлак); </a:t>
            </a:r>
          </a:p>
          <a:p>
            <a:pPr>
              <a:spcBef>
                <a:spcPct val="30000"/>
              </a:spcBef>
            </a:pPr>
            <a:r>
              <a:rPr lang="ru-RU" sz="2800" dirty="0" smtClean="0">
                <a:latin typeface="Tahoma" pitchFamily="34" charset="0"/>
              </a:rPr>
              <a:t>3 – песчаный дополнительный слой основания дорожной одежды; </a:t>
            </a:r>
          </a:p>
          <a:p>
            <a:pPr>
              <a:spcBef>
                <a:spcPct val="30000"/>
              </a:spcBef>
            </a:pPr>
            <a:r>
              <a:rPr lang="ru-RU" sz="2800" dirty="0" smtClean="0">
                <a:latin typeface="Tahoma" pitchFamily="34" charset="0"/>
              </a:rPr>
              <a:t>4 – грунт земляного полотна; </a:t>
            </a:r>
          </a:p>
          <a:p>
            <a:pPr>
              <a:spcBef>
                <a:spcPct val="30000"/>
              </a:spcBef>
            </a:pPr>
            <a:r>
              <a:rPr lang="ru-RU" sz="2800" dirty="0" smtClean="0">
                <a:latin typeface="Tahoma" pitchFamily="34" charset="0"/>
              </a:rPr>
              <a:t>5 – укрепленная часть обочины; </a:t>
            </a:r>
          </a:p>
          <a:p>
            <a:pPr>
              <a:spcBef>
                <a:spcPct val="30000"/>
              </a:spcBef>
            </a:pPr>
            <a:r>
              <a:rPr lang="ru-RU" sz="2800" dirty="0" smtClean="0">
                <a:latin typeface="Tahoma" pitchFamily="34" charset="0"/>
              </a:rPr>
              <a:t>6 – </a:t>
            </a:r>
            <a:r>
              <a:rPr lang="ru-RU" sz="2800" dirty="0" err="1" smtClean="0">
                <a:latin typeface="Tahoma" pitchFamily="34" charset="0"/>
              </a:rPr>
              <a:t>прибровочная</a:t>
            </a:r>
            <a:r>
              <a:rPr lang="ru-RU" sz="2800" dirty="0" smtClean="0">
                <a:latin typeface="Tahoma" pitchFamily="34" charset="0"/>
              </a:rPr>
              <a:t> часть обочины; </a:t>
            </a:r>
          </a:p>
          <a:p>
            <a:pPr>
              <a:spcBef>
                <a:spcPct val="30000"/>
              </a:spcBef>
            </a:pPr>
            <a:r>
              <a:rPr lang="ru-RU" sz="2800" dirty="0" smtClean="0">
                <a:latin typeface="Tahoma" pitchFamily="34" charset="0"/>
              </a:rPr>
              <a:t>7 – </a:t>
            </a:r>
            <a:r>
              <a:rPr lang="ru-RU" sz="2800" dirty="0" err="1" smtClean="0">
                <a:latin typeface="Tahoma" pitchFamily="34" charset="0"/>
              </a:rPr>
              <a:t>георешетка</a:t>
            </a:r>
            <a:r>
              <a:rPr lang="ru-RU" sz="2800" dirty="0" smtClean="0">
                <a:latin typeface="Tahoma" pitchFamily="34" charset="0"/>
              </a:rPr>
              <a:t> Стабарм; </a:t>
            </a:r>
          </a:p>
          <a:p>
            <a:pPr>
              <a:spcBef>
                <a:spcPct val="30000"/>
              </a:spcBef>
            </a:pPr>
            <a:r>
              <a:rPr lang="ru-RU" sz="2800" dirty="0" smtClean="0">
                <a:latin typeface="Tahoma" pitchFamily="34" charset="0"/>
              </a:rPr>
              <a:t>8 – переходный или низший тип покрытия; </a:t>
            </a:r>
          </a:p>
          <a:p>
            <a:pPr>
              <a:spcBef>
                <a:spcPct val="30000"/>
              </a:spcBef>
            </a:pPr>
            <a:r>
              <a:rPr lang="ru-RU" sz="2800" dirty="0" smtClean="0">
                <a:latin typeface="Tahoma" pitchFamily="34" charset="0"/>
              </a:rPr>
              <a:t>9 – контур откоса до уширения; </a:t>
            </a:r>
          </a:p>
          <a:p>
            <a:pPr>
              <a:spcBef>
                <a:spcPct val="30000"/>
              </a:spcBef>
            </a:pPr>
            <a:r>
              <a:rPr lang="ru-RU" sz="2800" dirty="0" smtClean="0">
                <a:latin typeface="Tahoma" pitchFamily="34" charset="0"/>
              </a:rPr>
              <a:t>10 – подрезаемая часть существующего основания; </a:t>
            </a:r>
          </a:p>
          <a:p>
            <a:pPr>
              <a:spcBef>
                <a:spcPct val="30000"/>
              </a:spcBef>
            </a:pPr>
            <a:r>
              <a:rPr lang="ru-RU" sz="2800" dirty="0" smtClean="0">
                <a:latin typeface="Tahoma" pitchFamily="34" charset="0"/>
              </a:rPr>
              <a:t>11 – уширяемая часть земляного полотна; </a:t>
            </a:r>
          </a:p>
          <a:p>
            <a:pPr>
              <a:spcBef>
                <a:spcPct val="30000"/>
              </a:spcBef>
            </a:pPr>
            <a:r>
              <a:rPr lang="ru-RU" sz="2800" dirty="0" smtClean="0">
                <a:latin typeface="Tahoma" pitchFamily="34" charset="0"/>
              </a:rPr>
              <a:t>12 – ступени (полки); </a:t>
            </a:r>
          </a:p>
          <a:p>
            <a:pPr>
              <a:spcBef>
                <a:spcPct val="30000"/>
              </a:spcBef>
            </a:pPr>
            <a:r>
              <a:rPr lang="ru-RU" sz="2800" dirty="0" smtClean="0">
                <a:latin typeface="Tahoma" pitchFamily="34" charset="0"/>
              </a:rPr>
              <a:t>13 – дорожная одежда укрепительной полосы обочины; </a:t>
            </a:r>
          </a:p>
          <a:p>
            <a:pPr>
              <a:spcBef>
                <a:spcPct val="30000"/>
              </a:spcBef>
            </a:pPr>
            <a:r>
              <a:rPr lang="ru-RU" sz="2800" dirty="0" smtClean="0">
                <a:latin typeface="Tahoma" pitchFamily="34" charset="0"/>
              </a:rPr>
              <a:t>14 – </a:t>
            </a:r>
            <a:r>
              <a:rPr lang="ru-RU" sz="2800" dirty="0" err="1" smtClean="0">
                <a:latin typeface="Tahoma" pitchFamily="34" charset="0"/>
              </a:rPr>
              <a:t>крупнофракционный</a:t>
            </a:r>
            <a:r>
              <a:rPr lang="ru-RU" sz="2800" dirty="0" smtClean="0">
                <a:latin typeface="Tahoma" pitchFamily="34" charset="0"/>
              </a:rPr>
              <a:t> материал (щебень, гравий, шлак, </a:t>
            </a:r>
            <a:r>
              <a:rPr lang="ru-RU" sz="2800" dirty="0" err="1" smtClean="0">
                <a:latin typeface="Tahoma" pitchFamily="34" charset="0"/>
              </a:rPr>
              <a:t>щебеночно-песчано-гравийные</a:t>
            </a:r>
            <a:r>
              <a:rPr lang="ru-RU" sz="2800" dirty="0" smtClean="0">
                <a:latin typeface="Tahoma" pitchFamily="34" charset="0"/>
              </a:rPr>
              <a:t> смеси).</a:t>
            </a:r>
          </a:p>
          <a:p>
            <a:endParaRPr lang="ru-RU" dirty="0"/>
          </a:p>
        </p:txBody>
      </p:sp>
      <p:pic>
        <p:nvPicPr>
          <p:cNvPr id="7" name="Picture 3" descr="рисунки к рекомендациям АПРОЛАТ рис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142984"/>
            <a:ext cx="3932237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рисунки к рекомендациям АПРОЛАТ рис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357430"/>
            <a:ext cx="392909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рисунки к рекомендациям АПРОЛАТ рис 2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643314"/>
            <a:ext cx="392909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рисунки к рекомендациям АПРОЛАТ рис 2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786322"/>
            <a:ext cx="392909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6000768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428628"/>
          </a:xfrm>
        </p:spPr>
        <p:txBody>
          <a:bodyPr>
            <a:noAutofit/>
          </a:bodyPr>
          <a:lstStyle/>
          <a:p>
            <a:pPr defTabSz="995363">
              <a:spcBef>
                <a:spcPct val="50000"/>
              </a:spcBef>
            </a:pPr>
            <a:r>
              <a:rPr lang="ru-RU" sz="2000" b="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Основные варианты дорожных одежд</a:t>
            </a:r>
            <a:r>
              <a:rPr lang="en-US" sz="2000" b="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ru-RU" sz="2000" b="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с применением </a:t>
            </a:r>
            <a:r>
              <a:rPr lang="ru-RU" sz="2000" b="0" dirty="0" err="1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геополотна</a:t>
            </a:r>
            <a:endParaRPr lang="ru-RU" sz="2000" b="0" dirty="0">
              <a:solidFill>
                <a:schemeClr val="accent4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13" name="Picture 3" descr="рис1  3 этап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364333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4429124" y="1285860"/>
            <a:ext cx="4217989" cy="422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spcBef>
                <a:spcPct val="30000"/>
              </a:spcBef>
            </a:pPr>
            <a:r>
              <a:rPr lang="ru-RU" sz="1200" b="0" dirty="0">
                <a:latin typeface="Tahoma" pitchFamily="34" charset="0"/>
              </a:rPr>
              <a:t>Основные варианты дорожных одежд с применением геоматериала </a:t>
            </a:r>
            <a:r>
              <a:rPr lang="ru-RU" sz="1200" b="0" dirty="0" smtClean="0">
                <a:latin typeface="Tahoma" pitchFamily="34" charset="0"/>
              </a:rPr>
              <a:t>Стабарм</a:t>
            </a:r>
            <a:endParaRPr lang="ru-RU" sz="1200" b="0" dirty="0">
              <a:latin typeface="Tahoma" pitchFamily="34" charset="0"/>
            </a:endParaRPr>
          </a:p>
          <a:p>
            <a:pPr algn="l">
              <a:spcBef>
                <a:spcPct val="30000"/>
              </a:spcBef>
            </a:pPr>
            <a:r>
              <a:rPr lang="ru-RU" sz="1200" b="0" dirty="0">
                <a:latin typeface="Tahoma" pitchFamily="34" charset="0"/>
              </a:rPr>
              <a:t> в качестве дополнительной фильтрующей и/или дренирующей прослойки (а, б), </a:t>
            </a:r>
          </a:p>
          <a:p>
            <a:pPr algn="l">
              <a:spcBef>
                <a:spcPct val="30000"/>
              </a:spcBef>
            </a:pPr>
            <a:r>
              <a:rPr lang="ru-RU" sz="1200" b="0" dirty="0">
                <a:latin typeface="Tahoma" pitchFamily="34" charset="0"/>
              </a:rPr>
              <a:t>разделяющей прослойки (в), </a:t>
            </a:r>
          </a:p>
          <a:p>
            <a:pPr algn="l">
              <a:spcBef>
                <a:spcPct val="30000"/>
              </a:spcBef>
            </a:pPr>
            <a:r>
              <a:rPr lang="ru-RU" sz="1200" b="0" dirty="0">
                <a:latin typeface="Tahoma" pitchFamily="34" charset="0"/>
              </a:rPr>
              <a:t>защитной прослойки под сборным бетонным покрытием (г).</a:t>
            </a:r>
          </a:p>
          <a:p>
            <a:pPr algn="l">
              <a:spcBef>
                <a:spcPct val="30000"/>
              </a:spcBef>
            </a:pPr>
            <a:r>
              <a:rPr lang="ru-RU" sz="1200" b="0" dirty="0">
                <a:latin typeface="Tahoma" pitchFamily="34" charset="0"/>
              </a:rPr>
              <a:t>1 – верхние слои дорожной одежды; </a:t>
            </a:r>
          </a:p>
          <a:p>
            <a:pPr algn="l">
              <a:spcBef>
                <a:spcPct val="30000"/>
              </a:spcBef>
            </a:pPr>
            <a:r>
              <a:rPr lang="ru-RU" sz="1200" b="0" dirty="0">
                <a:latin typeface="Tahoma" pitchFamily="34" charset="0"/>
              </a:rPr>
              <a:t>2 – нижний слой несущего основания из крупнопористых материалов (щебень, гравий, шлак); </a:t>
            </a:r>
          </a:p>
          <a:p>
            <a:pPr algn="l">
              <a:spcBef>
                <a:spcPct val="30000"/>
              </a:spcBef>
            </a:pPr>
            <a:r>
              <a:rPr lang="ru-RU" sz="1200" b="0" dirty="0">
                <a:latin typeface="Tahoma" pitchFamily="34" charset="0"/>
              </a:rPr>
              <a:t>3 – песчаный дополнительный слой основания дорожной одежды; </a:t>
            </a:r>
          </a:p>
          <a:p>
            <a:pPr algn="l">
              <a:spcBef>
                <a:spcPct val="30000"/>
              </a:spcBef>
            </a:pPr>
            <a:r>
              <a:rPr lang="ru-RU" sz="1200" b="0" dirty="0">
                <a:latin typeface="Tahoma" pitchFamily="34" charset="0"/>
              </a:rPr>
              <a:t>4 – грунт земляного полотна; </a:t>
            </a:r>
          </a:p>
          <a:p>
            <a:pPr algn="l">
              <a:spcBef>
                <a:spcPct val="30000"/>
              </a:spcBef>
            </a:pPr>
            <a:r>
              <a:rPr lang="ru-RU" sz="1200" b="0" dirty="0">
                <a:latin typeface="Tahoma" pitchFamily="34" charset="0"/>
              </a:rPr>
              <a:t>5 – укрепленная часть обочины; </a:t>
            </a:r>
          </a:p>
          <a:p>
            <a:pPr algn="l">
              <a:spcBef>
                <a:spcPct val="30000"/>
              </a:spcBef>
            </a:pPr>
            <a:r>
              <a:rPr lang="ru-RU" sz="1200" b="0" dirty="0">
                <a:latin typeface="Tahoma" pitchFamily="34" charset="0"/>
              </a:rPr>
              <a:t>6 – </a:t>
            </a:r>
            <a:r>
              <a:rPr lang="ru-RU" sz="1200" b="0" dirty="0" err="1">
                <a:latin typeface="Tahoma" pitchFamily="34" charset="0"/>
              </a:rPr>
              <a:t>прибровочная</a:t>
            </a:r>
            <a:r>
              <a:rPr lang="ru-RU" sz="1200" b="0" dirty="0">
                <a:latin typeface="Tahoma" pitchFamily="34" charset="0"/>
              </a:rPr>
              <a:t> часть обочины; </a:t>
            </a:r>
          </a:p>
          <a:p>
            <a:pPr algn="l">
              <a:spcBef>
                <a:spcPct val="30000"/>
              </a:spcBef>
            </a:pPr>
            <a:r>
              <a:rPr lang="ru-RU" sz="1200" b="0" dirty="0">
                <a:latin typeface="Tahoma" pitchFamily="34" charset="0"/>
              </a:rPr>
              <a:t>7 – </a:t>
            </a:r>
            <a:r>
              <a:rPr lang="ru-RU" sz="1200" b="0" dirty="0" err="1">
                <a:latin typeface="Tahoma" pitchFamily="34" charset="0"/>
              </a:rPr>
              <a:t>геоматериал</a:t>
            </a:r>
            <a:r>
              <a:rPr lang="ru-RU" sz="1200" b="0" dirty="0">
                <a:latin typeface="Tahoma" pitchFamily="34" charset="0"/>
              </a:rPr>
              <a:t> </a:t>
            </a:r>
            <a:r>
              <a:rPr lang="ru-RU" sz="1200" b="0" dirty="0" smtClean="0">
                <a:latin typeface="Tahoma" pitchFamily="34" charset="0"/>
              </a:rPr>
              <a:t>Стабарм; </a:t>
            </a:r>
            <a:endParaRPr lang="ru-RU" sz="1200" b="0" dirty="0">
              <a:latin typeface="Tahoma" pitchFamily="34" charset="0"/>
            </a:endParaRPr>
          </a:p>
          <a:p>
            <a:pPr algn="l">
              <a:spcBef>
                <a:spcPct val="30000"/>
              </a:spcBef>
            </a:pPr>
            <a:r>
              <a:rPr lang="ru-RU" sz="1200" b="0" dirty="0">
                <a:latin typeface="Tahoma" pitchFamily="34" charset="0"/>
              </a:rPr>
              <a:t>8 – сборное бетонное покрытие</a:t>
            </a:r>
            <a:r>
              <a:rPr lang="ru-RU" sz="1500" b="0" dirty="0">
                <a:latin typeface="Tahoma" pitchFamily="34" charset="0"/>
              </a:rPr>
              <a:t>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6000768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428628"/>
          </a:xfrm>
        </p:spPr>
        <p:txBody>
          <a:bodyPr>
            <a:noAutofit/>
          </a:bodyPr>
          <a:lstStyle/>
          <a:p>
            <a:pPr defTabSz="995363">
              <a:spcBef>
                <a:spcPct val="50000"/>
              </a:spcBef>
            </a:pPr>
            <a:r>
              <a:rPr lang="ru-RU" sz="2000" b="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Основные варианты дорожных одежд</a:t>
            </a:r>
            <a:r>
              <a:rPr lang="en-US" sz="2000" b="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ru-RU" sz="2000" b="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с применением </a:t>
            </a:r>
            <a:r>
              <a:rPr lang="ru-RU" sz="2000" b="0" dirty="0" err="1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геополотна</a:t>
            </a:r>
            <a:endParaRPr lang="ru-RU" sz="2000" b="0" dirty="0">
              <a:solidFill>
                <a:schemeClr val="accent4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4429124" y="1357298"/>
            <a:ext cx="4217989" cy="423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>
              <a:spcBef>
                <a:spcPct val="30000"/>
              </a:spcBef>
            </a:pPr>
            <a:r>
              <a:rPr lang="ru-RU" sz="1200" dirty="0" smtClean="0">
                <a:latin typeface="Tahoma" pitchFamily="34" charset="0"/>
              </a:rPr>
              <a:t>Конструктивные решения при уширении дорожных одежд с применением геоматериала Стабарм</a:t>
            </a:r>
          </a:p>
          <a:p>
            <a:pPr indent="450850">
              <a:spcBef>
                <a:spcPct val="30000"/>
              </a:spcBef>
              <a:buFontTx/>
              <a:buChar char="-"/>
            </a:pPr>
            <a:r>
              <a:rPr lang="ru-RU" sz="1200" dirty="0" smtClean="0">
                <a:latin typeface="Tahoma" pitchFamily="34" charset="0"/>
              </a:rPr>
              <a:t>в качестве дополнительной фильтрующей и/или дренирующей прослойки (а), </a:t>
            </a:r>
          </a:p>
          <a:p>
            <a:pPr indent="450850">
              <a:spcBef>
                <a:spcPct val="30000"/>
              </a:spcBef>
              <a:buFontTx/>
              <a:buChar char="-"/>
            </a:pPr>
            <a:r>
              <a:rPr lang="ru-RU" sz="1200" dirty="0" smtClean="0">
                <a:latin typeface="Tahoma" pitchFamily="34" charset="0"/>
              </a:rPr>
              <a:t> защитной прослойки в сочетании с армирующей прослойкой (б), </a:t>
            </a:r>
          </a:p>
          <a:p>
            <a:pPr indent="450850">
              <a:spcBef>
                <a:spcPct val="30000"/>
              </a:spcBef>
              <a:buFontTx/>
              <a:buChar char="-"/>
            </a:pPr>
            <a:r>
              <a:rPr lang="ru-RU" sz="1200" dirty="0" smtClean="0">
                <a:latin typeface="Tahoma" pitchFamily="34" charset="0"/>
              </a:rPr>
              <a:t> разделяющей прослойки (в).</a:t>
            </a:r>
          </a:p>
          <a:p>
            <a:pPr indent="450850">
              <a:spcBef>
                <a:spcPct val="30000"/>
              </a:spcBef>
            </a:pPr>
            <a:r>
              <a:rPr lang="ru-RU" sz="1200" dirty="0" smtClean="0">
                <a:latin typeface="Tahoma" pitchFamily="34" charset="0"/>
              </a:rPr>
              <a:t>1-6 – по рис. 1; </a:t>
            </a:r>
          </a:p>
          <a:p>
            <a:pPr indent="450850">
              <a:spcBef>
                <a:spcPct val="30000"/>
              </a:spcBef>
            </a:pPr>
            <a:r>
              <a:rPr lang="ru-RU" sz="1200" dirty="0" smtClean="0">
                <a:latin typeface="Tahoma" pitchFamily="34" charset="0"/>
              </a:rPr>
              <a:t>7 – уширяемая часть земляного полотна;</a:t>
            </a:r>
          </a:p>
          <a:p>
            <a:pPr indent="450850">
              <a:spcBef>
                <a:spcPct val="30000"/>
              </a:spcBef>
            </a:pPr>
            <a:r>
              <a:rPr lang="ru-RU" sz="1200" dirty="0" smtClean="0">
                <a:latin typeface="Tahoma" pitchFamily="34" charset="0"/>
              </a:rPr>
              <a:t> 8 – контур откоса до уширения; </a:t>
            </a:r>
          </a:p>
          <a:p>
            <a:pPr indent="450850">
              <a:spcBef>
                <a:spcPct val="30000"/>
              </a:spcBef>
            </a:pPr>
            <a:r>
              <a:rPr lang="ru-RU" sz="1200" dirty="0" smtClean="0">
                <a:latin typeface="Tahoma" pitchFamily="34" charset="0"/>
              </a:rPr>
              <a:t>9 – ступени (полки); </a:t>
            </a:r>
          </a:p>
          <a:p>
            <a:pPr indent="450850">
              <a:spcBef>
                <a:spcPct val="30000"/>
              </a:spcBef>
            </a:pPr>
            <a:r>
              <a:rPr lang="ru-RU" sz="1200" dirty="0" smtClean="0">
                <a:latin typeface="Tahoma" pitchFamily="34" charset="0"/>
              </a:rPr>
              <a:t>10 – подрезаемая часть существующего основания; </a:t>
            </a:r>
          </a:p>
          <a:p>
            <a:pPr indent="450850">
              <a:spcBef>
                <a:spcPct val="30000"/>
              </a:spcBef>
            </a:pPr>
            <a:r>
              <a:rPr lang="ru-RU" sz="1200" dirty="0" smtClean="0">
                <a:latin typeface="Tahoma" pitchFamily="34" charset="0"/>
              </a:rPr>
              <a:t>11 – </a:t>
            </a:r>
            <a:r>
              <a:rPr lang="ru-RU" sz="1200" dirty="0" err="1" smtClean="0">
                <a:latin typeface="Tahoma" pitchFamily="34" charset="0"/>
              </a:rPr>
              <a:t>геоматериал</a:t>
            </a:r>
            <a:r>
              <a:rPr lang="ru-RU" sz="1200" dirty="0" smtClean="0">
                <a:latin typeface="Tahoma" pitchFamily="34" charset="0"/>
              </a:rPr>
              <a:t> Стабарм; </a:t>
            </a:r>
          </a:p>
          <a:p>
            <a:pPr indent="450850">
              <a:spcBef>
                <a:spcPct val="30000"/>
              </a:spcBef>
            </a:pPr>
            <a:r>
              <a:rPr lang="ru-RU" sz="1200" dirty="0" smtClean="0">
                <a:latin typeface="Tahoma" pitchFamily="34" charset="0"/>
              </a:rPr>
              <a:t>12 – армирующая прослойка, например, </a:t>
            </a:r>
            <a:r>
              <a:rPr lang="ru-RU" sz="1200" dirty="0" err="1" smtClean="0">
                <a:latin typeface="Tahoma" pitchFamily="34" charset="0"/>
              </a:rPr>
              <a:t>георешетка</a:t>
            </a:r>
            <a:r>
              <a:rPr lang="ru-RU" sz="1200" dirty="0" smtClean="0">
                <a:latin typeface="Tahoma" pitchFamily="34" charset="0"/>
              </a:rPr>
              <a:t> Стабарм СД.</a:t>
            </a:r>
          </a:p>
          <a:p>
            <a:pPr algn="l">
              <a:spcBef>
                <a:spcPct val="30000"/>
              </a:spcBef>
            </a:pPr>
            <a:endParaRPr lang="ru-RU" sz="1500" b="0" dirty="0">
              <a:latin typeface="Tahoma" pitchFamily="34" charset="0"/>
            </a:endParaRPr>
          </a:p>
        </p:txBody>
      </p:sp>
      <p:pic>
        <p:nvPicPr>
          <p:cNvPr id="7" name="Picture 3" descr="рис 2  3 этап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3610921" cy="438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6000768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428628"/>
          </a:xfrm>
        </p:spPr>
        <p:txBody>
          <a:bodyPr>
            <a:noAutofit/>
          </a:bodyPr>
          <a:lstStyle/>
          <a:p>
            <a:pPr algn="ctr" defTabSz="995363">
              <a:spcBef>
                <a:spcPct val="50000"/>
              </a:spcBef>
            </a:pP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>       </a:t>
            </a:r>
            <a:r>
              <a:rPr lang="ru-RU" sz="2000" b="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Возведение насыпей с применением </a:t>
            </a:r>
            <a:r>
              <a:rPr lang="ru-RU" sz="2000" b="0" dirty="0" err="1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геоматериалов</a:t>
            </a:r>
            <a:endParaRPr lang="ru-RU" sz="2000" b="0" dirty="0">
              <a:solidFill>
                <a:schemeClr val="accent4">
                  <a:lumMod val="50000"/>
                </a:schemeClr>
              </a:solidFill>
              <a:latin typeface="Tahoma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5500694" y="944592"/>
            <a:ext cx="3074981" cy="527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>
              <a:spcBef>
                <a:spcPct val="30000"/>
              </a:spcBef>
              <a:buNone/>
            </a:pPr>
            <a:r>
              <a:rPr lang="ru-RU" sz="1300" dirty="0" smtClean="0">
                <a:latin typeface="Tahoma" pitchFamily="34" charset="0"/>
              </a:rPr>
              <a:t>А) Основные конструктивные решения при применении георешеток Стабарм при возведении насыпей постоянных автомобильных дорог:</a:t>
            </a:r>
          </a:p>
          <a:p>
            <a:pPr marL="0">
              <a:spcBef>
                <a:spcPct val="30000"/>
              </a:spcBef>
              <a:buNone/>
            </a:pPr>
            <a:r>
              <a:rPr lang="ru-RU" sz="1300" dirty="0" smtClean="0">
                <a:latin typeface="Tahoma" pitchFamily="34" charset="0"/>
              </a:rPr>
              <a:t>1 – </a:t>
            </a:r>
            <a:r>
              <a:rPr lang="ru-RU" sz="1300" dirty="0" err="1" smtClean="0">
                <a:latin typeface="Tahoma" pitchFamily="34" charset="0"/>
              </a:rPr>
              <a:t>геотекстиль</a:t>
            </a:r>
            <a:r>
              <a:rPr lang="ru-RU" sz="1300" dirty="0" smtClean="0">
                <a:latin typeface="Tahoma" pitchFamily="34" charset="0"/>
              </a:rPr>
              <a:t> Стабарм ; 2 – насыпь; 3 – слабое основание; 4 – </a:t>
            </a:r>
            <a:r>
              <a:rPr lang="ru-RU" sz="1300" dirty="0" err="1" smtClean="0">
                <a:latin typeface="Tahoma" pitchFamily="34" charset="0"/>
              </a:rPr>
              <a:t>георешетка</a:t>
            </a:r>
            <a:r>
              <a:rPr lang="ru-RU" sz="1300" dirty="0" smtClean="0">
                <a:latin typeface="Tahoma" pitchFamily="34" charset="0"/>
              </a:rPr>
              <a:t> Стабарм СД ; 5 – объемная </a:t>
            </a:r>
            <a:r>
              <a:rPr lang="ru-RU" sz="1300" dirty="0" err="1" smtClean="0">
                <a:latin typeface="Tahoma" pitchFamily="34" charset="0"/>
              </a:rPr>
              <a:t>георешетка</a:t>
            </a:r>
            <a:r>
              <a:rPr lang="ru-RU" sz="1300" dirty="0" smtClean="0">
                <a:latin typeface="Tahoma" pitchFamily="34" charset="0"/>
              </a:rPr>
              <a:t> Стабарм ГР , заполненная песком.</a:t>
            </a:r>
          </a:p>
          <a:p>
            <a:pPr marL="0">
              <a:spcBef>
                <a:spcPct val="30000"/>
              </a:spcBef>
              <a:buNone/>
            </a:pPr>
            <a:endParaRPr lang="ru-RU" sz="1300" dirty="0" smtClean="0">
              <a:latin typeface="Tahoma" pitchFamily="34" charset="0"/>
            </a:endParaRPr>
          </a:p>
          <a:p>
            <a:pPr marL="0">
              <a:spcBef>
                <a:spcPct val="30000"/>
              </a:spcBef>
              <a:buNone/>
            </a:pPr>
            <a:r>
              <a:rPr lang="ru-RU" sz="1300" dirty="0" smtClean="0">
                <a:latin typeface="Tahoma" pitchFamily="34" charset="0"/>
              </a:rPr>
              <a:t>В) Применение георешеток Стабарм в условиях повышенного увлажнения грунтов земляного полотна:</a:t>
            </a:r>
          </a:p>
          <a:p>
            <a:pPr marL="0">
              <a:spcBef>
                <a:spcPct val="30000"/>
              </a:spcBef>
              <a:buNone/>
            </a:pPr>
            <a:r>
              <a:rPr lang="ru-RU" sz="1300" dirty="0" smtClean="0">
                <a:latin typeface="Tahoma" pitchFamily="34" charset="0"/>
              </a:rPr>
              <a:t>1 – </a:t>
            </a:r>
            <a:r>
              <a:rPr lang="ru-RU" sz="1300" dirty="0" err="1" smtClean="0">
                <a:latin typeface="Tahoma" pitchFamily="34" charset="0"/>
              </a:rPr>
              <a:t>геотекстиль</a:t>
            </a:r>
            <a:r>
              <a:rPr lang="ru-RU" sz="1300" dirty="0" smtClean="0">
                <a:latin typeface="Tahoma" pitchFamily="34" charset="0"/>
              </a:rPr>
              <a:t> Стабарм ; 2 – дополнительный слой основания дорожной одежды; 3 – </a:t>
            </a:r>
            <a:r>
              <a:rPr lang="ru-RU" sz="1300" dirty="0" err="1" smtClean="0">
                <a:latin typeface="Tahoma" pitchFamily="34" charset="0"/>
              </a:rPr>
              <a:t>георешетка</a:t>
            </a:r>
            <a:r>
              <a:rPr lang="ru-RU" sz="1300" dirty="0" smtClean="0">
                <a:latin typeface="Tahoma" pitchFamily="34" charset="0"/>
              </a:rPr>
              <a:t> Стабарм СД ; 4 – песчаный дренирующий слой; 5 – </a:t>
            </a:r>
            <a:r>
              <a:rPr lang="ru-RU" sz="1300" dirty="0" err="1" smtClean="0">
                <a:latin typeface="Tahoma" pitchFamily="34" charset="0"/>
              </a:rPr>
              <a:t>капилляропрерывающая</a:t>
            </a:r>
            <a:r>
              <a:rPr lang="ru-RU" sz="1300" dirty="0" smtClean="0">
                <a:latin typeface="Tahoma" pitchFamily="34" charset="0"/>
              </a:rPr>
              <a:t> прослойка из зернистого материала (щебень, гравий, смеси).</a:t>
            </a:r>
          </a:p>
          <a:p>
            <a:pPr algn="l">
              <a:spcBef>
                <a:spcPct val="30000"/>
              </a:spcBef>
            </a:pPr>
            <a:endParaRPr lang="ru-RU" sz="1500" b="0" dirty="0">
              <a:latin typeface="Tahoma" pitchFamily="34" charset="0"/>
            </a:endParaRPr>
          </a:p>
        </p:txBody>
      </p:sp>
      <p:pic>
        <p:nvPicPr>
          <p:cNvPr id="9" name="Picture 3" descr="рис 4 АПРОЛА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49535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рис 15 в  АПРОЛА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4752"/>
            <a:ext cx="5000660" cy="192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6000768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714380"/>
          </a:xfrm>
        </p:spPr>
        <p:txBody>
          <a:bodyPr>
            <a:noAutofit/>
          </a:bodyPr>
          <a:lstStyle/>
          <a:p>
            <a:pPr algn="ctr" defTabSz="995363">
              <a:spcBef>
                <a:spcPct val="50000"/>
              </a:spcBef>
            </a:pP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b="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Конструкции дорожной одежды для временной технологической дороги, с последующим переводом</a:t>
            </a:r>
            <a:r>
              <a:rPr lang="en-US" sz="2000" b="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 </a:t>
            </a:r>
            <a:r>
              <a:rPr lang="ru-RU" sz="2000" b="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её в постоянную</a:t>
            </a:r>
            <a:endParaRPr lang="ru-RU" sz="2000" b="0" dirty="0">
              <a:solidFill>
                <a:schemeClr val="accent4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12" name="Picture 10" descr="H:\Сибур\Конструкции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286808" cy="478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642910" y="4572008"/>
            <a:ext cx="2500330" cy="5715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43306" y="1714488"/>
            <a:ext cx="2500330" cy="8572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643306" y="1714488"/>
          <a:ext cx="2499360" cy="841248"/>
        </p:xfrm>
        <a:graphic>
          <a:graphicData uri="http://schemas.openxmlformats.org/drawingml/2006/table">
            <a:tbl>
              <a:tblPr/>
              <a:tblGrid>
                <a:gridCol w="24993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Verdana"/>
                          <a:ea typeface="Calibri"/>
                          <a:cs typeface="Times New Roman"/>
                        </a:rPr>
                        <a:t>Верхний слой из мелкозернистого А/Б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Verdana"/>
                          <a:ea typeface="Calibri"/>
                          <a:cs typeface="Times New Roman"/>
                        </a:rPr>
                        <a:t>Нижний слой из крупнозернистого А/Б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Verdana"/>
                          <a:ea typeface="Calibri"/>
                          <a:cs typeface="Times New Roman"/>
                        </a:rPr>
                        <a:t>Щебень фракции 40 – 70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Георешетка Стабарм СД40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Verdana"/>
                          <a:ea typeface="Calibri"/>
                          <a:cs typeface="Times New Roman"/>
                        </a:rPr>
                        <a:t>Песок средней крупности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Verdana"/>
                          <a:ea typeface="Calibri"/>
                          <a:cs typeface="Times New Roman"/>
                        </a:rPr>
                        <a:t>Основание (временная дорога)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642910" y="4572008"/>
          <a:ext cx="2500330" cy="560832"/>
        </p:xfrm>
        <a:graphic>
          <a:graphicData uri="http://schemas.openxmlformats.org/drawingml/2006/table">
            <a:tbl>
              <a:tblPr/>
              <a:tblGrid>
                <a:gridCol w="25003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Verdana"/>
                          <a:ea typeface="Calibri"/>
                          <a:cs typeface="Times New Roman"/>
                        </a:rPr>
                        <a:t>Щебень фракции 40 – 70 или 20 - 40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FF0000"/>
                          </a:solidFill>
                          <a:latin typeface="Verdana"/>
                          <a:ea typeface="Calibri"/>
                          <a:cs typeface="Times New Roman"/>
                        </a:rPr>
                        <a:t>Георешетка Стабарм СД40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Verdana"/>
                          <a:ea typeface="Calibri"/>
                          <a:cs typeface="Times New Roman"/>
                        </a:rPr>
                        <a:t>Песок средней крупности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Verdana"/>
                          <a:ea typeface="Calibri"/>
                          <a:cs typeface="Times New Roman"/>
                        </a:rPr>
                        <a:t>Грунт основания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7" name="Рисунок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6000768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714380"/>
          </a:xfrm>
        </p:spPr>
        <p:txBody>
          <a:bodyPr>
            <a:noAutofit/>
          </a:bodyPr>
          <a:lstStyle/>
          <a:p>
            <a:pPr algn="ctr" defTabSz="995363">
              <a:spcBef>
                <a:spcPct val="50000"/>
              </a:spcBef>
            </a:pP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b="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Примеры применения материалов</a:t>
            </a:r>
            <a:endParaRPr lang="ru-RU" sz="2000" b="0" dirty="0">
              <a:solidFill>
                <a:schemeClr val="accent4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6" name="Содержимое 5" descr="авто салон форд 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142984"/>
            <a:ext cx="3932237" cy="2949178"/>
          </a:xfrm>
        </p:spPr>
      </p:pic>
      <p:pic>
        <p:nvPicPr>
          <p:cNvPr id="7" name="Рисунок 6" descr="Коп15062011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357562"/>
            <a:ext cx="3757085" cy="2643206"/>
          </a:xfrm>
          <a:prstGeom prst="rect">
            <a:avLst/>
          </a:prstGeom>
        </p:spPr>
      </p:pic>
      <p:pic>
        <p:nvPicPr>
          <p:cNvPr id="10" name="Рисунок 9" descr="P101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142984"/>
            <a:ext cx="3952871" cy="296465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6000768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714380"/>
          </a:xfrm>
        </p:spPr>
        <p:txBody>
          <a:bodyPr>
            <a:noAutofit/>
          </a:bodyPr>
          <a:lstStyle/>
          <a:p>
            <a:pPr algn="ctr" defTabSz="995363">
              <a:spcBef>
                <a:spcPct val="50000"/>
              </a:spcBef>
            </a:pP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  <a:t/>
            </a:r>
            <a:br>
              <a:rPr lang="ru-RU" sz="2000" dirty="0" smtClean="0">
                <a:solidFill>
                  <a:srgbClr val="008C7F"/>
                </a:solidFill>
                <a:latin typeface="Tahoma" pitchFamily="34" charset="0"/>
              </a:rPr>
            </a:br>
            <a:r>
              <a:rPr lang="ru-RU" sz="2000" b="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Примеры применения материалов</a:t>
            </a:r>
            <a:endParaRPr lang="ru-RU" sz="2000" b="0" dirty="0">
              <a:solidFill>
                <a:schemeClr val="accent4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9" name="Рисунок 8" descr="IMG_29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3714744" cy="2786058"/>
          </a:xfrm>
          <a:prstGeom prst="rect">
            <a:avLst/>
          </a:prstGeom>
        </p:spPr>
      </p:pic>
      <p:pic>
        <p:nvPicPr>
          <p:cNvPr id="10" name="Рисунок 9" descr="DSCN1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928934"/>
            <a:ext cx="3864875" cy="2898656"/>
          </a:xfrm>
          <a:prstGeom prst="rect">
            <a:avLst/>
          </a:prstGeom>
        </p:spPr>
      </p:pic>
      <p:pic>
        <p:nvPicPr>
          <p:cNvPr id="12" name="Рисунок 11" descr="укладка геосетки для постоянной дороге на строительстве ТЦ Алегр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214422"/>
            <a:ext cx="3714776" cy="2643206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6000768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Продукция: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3931920" cy="4389120"/>
          </a:xfrm>
        </p:spPr>
        <p:txBody>
          <a:bodyPr>
            <a:normAutofit fontScale="55000" lnSpcReduction="20000"/>
          </a:bodyPr>
          <a:lstStyle/>
          <a:p>
            <a:r>
              <a:rPr lang="ru-RU" sz="4700" dirty="0" smtClean="0"/>
              <a:t>Двуосные плоские георешетки </a:t>
            </a:r>
          </a:p>
          <a:p>
            <a:pPr>
              <a:buNone/>
            </a:pPr>
            <a:r>
              <a:rPr lang="ru-RU" sz="4700" b="1" dirty="0" smtClean="0"/>
              <a:t>  Стабарм СД20, СД30, СД40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3931920" cy="438912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Георешетка (геосетка) «Стабарм СД» -</a:t>
            </a:r>
          </a:p>
          <a:p>
            <a:pPr>
              <a:buNone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геосинтетический материал в виде</a:t>
            </a:r>
          </a:p>
          <a:p>
            <a:pPr>
              <a:buNone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плоской, двуосноориентированной</a:t>
            </a:r>
          </a:p>
          <a:p>
            <a:pPr>
              <a:buNone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георешетки с прямоугольной ячейкой,</a:t>
            </a:r>
          </a:p>
          <a:p>
            <a:pPr>
              <a:buNone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специально разработан для усиления</a:t>
            </a:r>
          </a:p>
          <a:p>
            <a:pPr>
              <a:buNone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несущих оснований дорожной одежды,</a:t>
            </a:r>
          </a:p>
          <a:p>
            <a:pPr>
              <a:buNone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а также для строительства на слабых</a:t>
            </a:r>
          </a:p>
          <a:p>
            <a:pPr>
              <a:buNone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грунтах и для применения в</a:t>
            </a:r>
          </a:p>
          <a:p>
            <a:pPr>
              <a:buNone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конструкциях воспринимающих</a:t>
            </a:r>
          </a:p>
          <a:p>
            <a:pPr>
              <a:buNone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высокие динамические или</a:t>
            </a:r>
          </a:p>
          <a:p>
            <a:pPr>
              <a:buNone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статические нагрузки.</a:t>
            </a:r>
          </a:p>
          <a:p>
            <a:pPr>
              <a:buNone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Двуосные георешетки </a:t>
            </a:r>
          </a:p>
          <a:p>
            <a:pPr>
              <a:buNone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(геосетки) обладают</a:t>
            </a:r>
          </a:p>
          <a:p>
            <a:pPr>
              <a:buNone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высокой прочностью на разрыв как</a:t>
            </a:r>
          </a:p>
          <a:p>
            <a:pPr>
              <a:buNone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продольном, так и в поперечном</a:t>
            </a:r>
          </a:p>
          <a:p>
            <a:pPr marL="0">
              <a:buNone/>
            </a:pPr>
            <a:r>
              <a:rPr lang="ru-RU" sz="2800" dirty="0" smtClean="0">
                <a:latin typeface="Tahoma" pitchFamily="34" charset="0"/>
                <a:cs typeface="Tahoma" pitchFamily="34" charset="0"/>
              </a:rPr>
              <a:t>направлении. Изготовлены из полипропилена.</a:t>
            </a:r>
            <a:endParaRPr lang="ru-RU" dirty="0">
              <a:latin typeface="Tahoma" pitchFamily="34" charset="0"/>
            </a:endParaRPr>
          </a:p>
        </p:txBody>
      </p:sp>
      <p:pic>
        <p:nvPicPr>
          <p:cNvPr id="8" name="Picture 10" descr="1465-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286124"/>
            <a:ext cx="2376488" cy="1649413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3929066"/>
            <a:ext cx="2662235" cy="175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6000768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Продукция: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3931920" cy="4389120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Объемные георешетки </a:t>
            </a:r>
          </a:p>
          <a:p>
            <a:pPr>
              <a:buNone/>
            </a:pPr>
            <a:r>
              <a:rPr lang="ru-RU" sz="2800" dirty="0" smtClean="0"/>
              <a:t>  </a:t>
            </a:r>
            <a:r>
              <a:rPr lang="ru-RU" sz="2800" b="1" dirty="0" smtClean="0"/>
              <a:t>Стабарм ГР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3931920" cy="4389120"/>
          </a:xfrm>
        </p:spPr>
        <p:txBody>
          <a:bodyPr>
            <a:normAutofit fontScale="92500"/>
          </a:bodyPr>
          <a:lstStyle/>
          <a:p>
            <a:pPr marL="0" defTabSz="995363">
              <a:spcBef>
                <a:spcPct val="50000"/>
              </a:spcBef>
              <a:buNone/>
            </a:pPr>
            <a:r>
              <a:rPr lang="ru-RU" sz="1600" dirty="0" smtClean="0">
                <a:latin typeface="Tahoma" pitchFamily="34" charset="0"/>
              </a:rPr>
              <a:t>- объемная сотовая конструкция из полимерных или синтетических лент, скрепленных между собой в шахматном порядке. В рабочем состоянии образует модульную ячеистую конструкцию. Материал не подвержен гниению, воздействию кислот, щелочей. Срок службы георешетки не менее 50 лет. Материал поставляется в модулях, покрываемая площадь 10÷25 м², высота ячейки 50÷200 мм, диагональ ячейки 150÷400 мм, толщина стенки ленты 1,3÷2 мм, цвет материала черный, рабочий температурный диапазон −60º÷+60º С. Крепление георешетки происходит при помощи анкеров (анкера могут быть пластиковые или металлические) или железной арматуры</a:t>
            </a:r>
            <a:endParaRPr lang="ru-RU" sz="1600" dirty="0">
              <a:latin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000372"/>
            <a:ext cx="3333747" cy="197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857628"/>
            <a:ext cx="3214710" cy="198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6000768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Продукция: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3931920" cy="4389120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/>
              <a:t>Одноосные плоские георешетки</a:t>
            </a:r>
          </a:p>
          <a:p>
            <a:pPr>
              <a:buNone/>
            </a:pPr>
            <a:r>
              <a:rPr lang="ru-RU" sz="2800" dirty="0" smtClean="0"/>
              <a:t>  </a:t>
            </a:r>
            <a:r>
              <a:rPr lang="ru-RU" sz="2800" b="1" dirty="0" smtClean="0"/>
              <a:t>Стабарм СО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714876" y="928670"/>
            <a:ext cx="3789044" cy="4389120"/>
          </a:xfrm>
        </p:spPr>
        <p:txBody>
          <a:bodyPr>
            <a:normAutofit fontScale="85000" lnSpcReduction="10000"/>
          </a:bodyPr>
          <a:lstStyle/>
          <a:p>
            <a:r>
              <a:rPr lang="ru-RU" sz="1400" dirty="0" smtClean="0"/>
              <a:t>Георешетки </a:t>
            </a:r>
            <a:r>
              <a:rPr lang="ru-RU" sz="1400" dirty="0" err="1" smtClean="0"/>
              <a:t>одноосноориентированные</a:t>
            </a:r>
            <a:r>
              <a:rPr lang="ru-RU" sz="1400" dirty="0" smtClean="0"/>
              <a:t> (одноосные) «СТАБАРМ СО» применяются для устройства </a:t>
            </a:r>
            <a:r>
              <a:rPr lang="ru-RU" sz="1400" dirty="0" err="1" smtClean="0"/>
              <a:t>армогрунтовых</a:t>
            </a:r>
            <a:r>
              <a:rPr lang="ru-RU" sz="1400" dirty="0" smtClean="0"/>
              <a:t> конструкций. Материал представляет собой полиэтиленовые сетки с длинными узкими отверстиями , ориентированными в одном направлении для создания высокой прочности на растяжение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Использование одноосных решеток «СТАБАРМ СО» наиболее эффективно при строительстве и эксплуатации объектов в местах с неблагоприятными гидрогеологическими условиями и в стесненных условиях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Возведение подпорных стен, устоев мостов, крутых откосов, земляных дамб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Возведение насыпей на слабых грунтах, восстановление оползневых склонов, контроль эрозии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Инженерная обработка мест для захоронения отходов</a:t>
            </a:r>
            <a:endParaRPr lang="ru-RU" sz="1600" dirty="0">
              <a:latin typeface="Tahoma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6000768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571876"/>
            <a:ext cx="276226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857496"/>
            <a:ext cx="26670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Продукция: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3931920" cy="4389120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/>
              <a:t>Дренажный </a:t>
            </a:r>
            <a:r>
              <a:rPr lang="ru-RU" sz="2800" dirty="0" err="1" smtClean="0"/>
              <a:t>геокомпозит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</a:t>
            </a:r>
            <a:r>
              <a:rPr lang="ru-RU" sz="2800" b="1" dirty="0" smtClean="0"/>
              <a:t>Стабарм ДГК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928670"/>
            <a:ext cx="3931920" cy="4389120"/>
          </a:xfrm>
        </p:spPr>
        <p:txBody>
          <a:bodyPr>
            <a:normAutofit fontScale="77500" lnSpcReduction="20000"/>
          </a:bodyPr>
          <a:lstStyle/>
          <a:p>
            <a:pPr marL="0" defTabSz="995363">
              <a:spcBef>
                <a:spcPct val="50000"/>
              </a:spcBef>
              <a:buNone/>
            </a:pPr>
            <a:r>
              <a:rPr lang="ru-RU" sz="1600" dirty="0" smtClean="0"/>
              <a:t>Высокоэффективная и экономичная альтернатива традиционным дренажным системам из щебня. Дренажный композит состоит из объемной геосетки «Стабарм ДГК» и прикрепленного с 2-х сторон фильтрующего нетканого материала</a:t>
            </a:r>
          </a:p>
          <a:p>
            <a:pPr>
              <a:buNone/>
            </a:pPr>
            <a:r>
              <a:rPr lang="ru-RU" sz="1600" b="1" dirty="0" smtClean="0"/>
              <a:t>Наиболее целесообразные условия применения </a:t>
            </a:r>
            <a:r>
              <a:rPr lang="ru-RU" sz="1600" b="1" dirty="0" err="1" smtClean="0"/>
              <a:t>геодренажа</a:t>
            </a:r>
            <a:r>
              <a:rPr lang="ru-RU" sz="1600" b="1" dirty="0" smtClean="0"/>
              <a:t> «Стабарм ДГК»:</a:t>
            </a:r>
            <a:endParaRPr lang="ru-RU" sz="1600" b="1" dirty="0" smtClean="0"/>
          </a:p>
          <a:p>
            <a:r>
              <a:rPr lang="ru-RU" sz="1600" dirty="0" smtClean="0"/>
              <a:t>Участки с большим притоком воды в дренирующий слой (не более 0,007м3/</a:t>
            </a:r>
            <a:r>
              <a:rPr lang="ru-RU" sz="1600" dirty="0" err="1" smtClean="0"/>
              <a:t>сут</a:t>
            </a:r>
            <a:r>
              <a:rPr lang="ru-RU" sz="1600" dirty="0" smtClean="0"/>
              <a:t> на 1м² площади</a:t>
            </a:r>
            <a:r>
              <a:rPr lang="ru-RU" sz="1600" dirty="0" smtClean="0"/>
              <a:t>);</a:t>
            </a:r>
          </a:p>
          <a:p>
            <a:r>
              <a:rPr lang="ru-RU" sz="1600" dirty="0" smtClean="0"/>
              <a:t>•</a:t>
            </a:r>
            <a:r>
              <a:rPr lang="ru-RU" sz="1600" dirty="0" smtClean="0"/>
              <a:t>участки реконструкции с уширением проезжей части в условиях необеспеченного возвышения низа дорожной одежды над уровнем грунтовых (</a:t>
            </a:r>
            <a:r>
              <a:rPr lang="ru-RU" sz="1600" dirty="0" err="1" smtClean="0"/>
              <a:t>длительностоящих</a:t>
            </a:r>
            <a:r>
              <a:rPr lang="ru-RU" sz="1600" dirty="0" smtClean="0"/>
              <a:t> поверхностных вод</a:t>
            </a:r>
            <a:r>
              <a:rPr lang="ru-RU" sz="1600" dirty="0" smtClean="0"/>
              <a:t>);</a:t>
            </a:r>
          </a:p>
          <a:p>
            <a:r>
              <a:rPr lang="ru-RU" sz="1600" dirty="0" smtClean="0"/>
              <a:t>Участки реконструкции с уширением проезжей части, когда технологически сложно или технически невозможно (низкие насыпи) увеличить толщину песчаного дренирующего слоя дорожной одежды уширения с заглублением его подошвы ниже поверхности существующего земляного полотна</a:t>
            </a:r>
            <a:r>
              <a:rPr lang="ru-RU" sz="1600" dirty="0" smtClean="0"/>
              <a:t>;</a:t>
            </a:r>
          </a:p>
          <a:p>
            <a:pPr marL="0" defTabSz="995363">
              <a:spcBef>
                <a:spcPct val="50000"/>
              </a:spcBef>
              <a:buNone/>
            </a:pPr>
            <a:endParaRPr lang="ru-RU" sz="1600" dirty="0">
              <a:latin typeface="Tahoma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6000768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00306"/>
            <a:ext cx="3341260" cy="209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429132"/>
            <a:ext cx="3325029" cy="177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714752"/>
            <a:ext cx="3357586" cy="216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Продукция: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393192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err="1" smtClean="0"/>
              <a:t>Геотекстиль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</a:t>
            </a:r>
            <a:r>
              <a:rPr lang="ru-RU" sz="2800" b="1" dirty="0" smtClean="0"/>
              <a:t>Стабарм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3931920" cy="4389120"/>
          </a:xfrm>
        </p:spPr>
        <p:txBody>
          <a:bodyPr>
            <a:normAutofit/>
          </a:bodyPr>
          <a:lstStyle/>
          <a:p>
            <a:pPr marL="0" defTabSz="995363">
              <a:spcBef>
                <a:spcPct val="50000"/>
              </a:spcBef>
              <a:buNone/>
            </a:pPr>
            <a:r>
              <a:rPr lang="ru-RU" sz="1600" dirty="0" err="1" smtClean="0">
                <a:latin typeface="Tahoma" pitchFamily="34" charset="0"/>
              </a:rPr>
              <a:t>Геосинтетическое</a:t>
            </a:r>
            <a:r>
              <a:rPr lang="ru-RU" sz="1600" dirty="0" smtClean="0">
                <a:latin typeface="Tahoma" pitchFamily="34" charset="0"/>
              </a:rPr>
              <a:t> нетканое полотно, изготовленное из полиэфира или полипропилена.</a:t>
            </a:r>
            <a:endParaRPr lang="ru-RU" sz="1600" dirty="0">
              <a:latin typeface="Tahom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786058"/>
            <a:ext cx="3498840" cy="210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6000768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35716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Преимущества используемого сырья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 bwMode="auto">
          <a:xfrm>
            <a:off x="500034" y="1714488"/>
            <a:ext cx="8183880" cy="41879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0" tIns="45705" rIns="91410" bIns="45705"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r>
              <a:rPr lang="ru-RU" sz="1800" b="1" dirty="0" smtClean="0"/>
              <a:t>Полипропилен обеспечивает: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FontTx/>
              <a:buNone/>
            </a:pPr>
            <a:endParaRPr lang="ru-RU" sz="1800" b="1" dirty="0" smtClean="0"/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rgbClr val="008C7F"/>
              </a:buClr>
              <a:buNone/>
            </a:pPr>
            <a:r>
              <a:rPr lang="ru-RU" sz="1800" dirty="0" smtClean="0">
                <a:latin typeface="Tahoma" pitchFamily="34" charset="0"/>
              </a:rPr>
              <a:t>-Высокую химическую и биологическую стойкость в различных почвах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rgbClr val="008C7F"/>
              </a:buClr>
              <a:buNone/>
            </a:pPr>
            <a:r>
              <a:rPr lang="ru-RU" sz="1800" dirty="0" smtClean="0">
                <a:latin typeface="Tahoma" pitchFamily="34" charset="0"/>
              </a:rPr>
              <a:t>-Стабильно-высокие физико-механические показатели по всей ширине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rgbClr val="008C7F"/>
              </a:buClr>
              <a:buNone/>
            </a:pPr>
            <a:r>
              <a:rPr lang="ru-RU" sz="1800" dirty="0" smtClean="0">
                <a:latin typeface="Tahoma" pitchFamily="34" charset="0"/>
              </a:rPr>
              <a:t>-Устойчивость к старению (полипропилен устойчив к агрессивным средам, что особенно важно при использовании в щелочных и </a:t>
            </a:r>
            <a:r>
              <a:rPr lang="ru-RU" sz="1800" dirty="0" err="1" smtClean="0">
                <a:latin typeface="Tahoma" pitchFamily="34" charset="0"/>
              </a:rPr>
              <a:t>закисленных</a:t>
            </a:r>
            <a:r>
              <a:rPr lang="ru-RU" sz="1800" dirty="0" smtClean="0">
                <a:latin typeface="Tahoma" pitchFamily="34" charset="0"/>
              </a:rPr>
              <a:t> почвах)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rgbClr val="008C7F"/>
              </a:buClr>
              <a:buNone/>
            </a:pPr>
            <a:r>
              <a:rPr lang="ru-RU" sz="1800" dirty="0" smtClean="0">
                <a:latin typeface="Tahoma" pitchFamily="34" charset="0"/>
              </a:rPr>
              <a:t>-Стабильность при циклической заморозке - </a:t>
            </a:r>
            <a:r>
              <a:rPr lang="ru-RU" sz="1800" dirty="0" err="1" smtClean="0">
                <a:latin typeface="Tahoma" pitchFamily="34" charset="0"/>
              </a:rPr>
              <a:t>разморозке</a:t>
            </a:r>
            <a:r>
              <a:rPr lang="ru-RU" sz="1800" dirty="0" smtClean="0">
                <a:latin typeface="Tahoma" pitchFamily="34" charset="0"/>
              </a:rPr>
              <a:t> и максимальную эффективность материалов в сложных климатических условиях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rgbClr val="008C7F"/>
              </a:buClr>
              <a:buNone/>
            </a:pPr>
            <a:r>
              <a:rPr lang="ru-RU" sz="1800" dirty="0" smtClean="0">
                <a:latin typeface="Tahoma" pitchFamily="34" charset="0"/>
              </a:rPr>
              <a:t>-</a:t>
            </a:r>
            <a:r>
              <a:rPr lang="ru-RU" sz="1800" dirty="0" err="1" smtClean="0">
                <a:latin typeface="Tahoma" pitchFamily="34" charset="0"/>
              </a:rPr>
              <a:t>Гидрофобен</a:t>
            </a:r>
            <a:r>
              <a:rPr lang="ru-RU" sz="1800" dirty="0" smtClean="0">
                <a:latin typeface="Tahoma" pitchFamily="34" charset="0"/>
              </a:rPr>
              <a:t> (материал не накапливает влагу, что благоприятно влияет на стабильность характеристик при отрицательных температурах)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rgbClr val="008C7F"/>
              </a:buClr>
              <a:buNone/>
            </a:pPr>
            <a:r>
              <a:rPr lang="ru-RU" sz="1800" dirty="0" smtClean="0">
                <a:latin typeface="Tahoma" pitchFamily="34" charset="0"/>
              </a:rPr>
              <a:t>-Первичный полипропилен дешевле первичного ПЭТФ</a:t>
            </a:r>
          </a:p>
          <a:p>
            <a:pPr algn="just">
              <a:lnSpc>
                <a:spcPct val="80000"/>
              </a:lnSpc>
              <a:spcBef>
                <a:spcPct val="60000"/>
              </a:spcBef>
              <a:buClr>
                <a:srgbClr val="008C7F"/>
              </a:buClr>
              <a:buNone/>
            </a:pPr>
            <a:r>
              <a:rPr lang="ru-RU" sz="1800" dirty="0" smtClean="0">
                <a:latin typeface="Tahoma" pitchFamily="34" charset="0"/>
              </a:rPr>
              <a:t>-</a:t>
            </a:r>
            <a:r>
              <a:rPr lang="ru-RU" sz="1800" dirty="0" err="1" smtClean="0">
                <a:latin typeface="Tahoma" pitchFamily="34" charset="0"/>
              </a:rPr>
              <a:t>Геосинетические</a:t>
            </a:r>
            <a:r>
              <a:rPr lang="ru-RU" sz="1800" dirty="0" smtClean="0">
                <a:latin typeface="Tahoma" pitchFamily="34" charset="0"/>
              </a:rPr>
              <a:t> материалы из полипропилена не подвержены гниению, разложению, плесени.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6000768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183562" cy="4406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01"/>
                <a:gridCol w="571504"/>
                <a:gridCol w="1285884"/>
                <a:gridCol w="1285884"/>
                <a:gridCol w="1357322"/>
                <a:gridCol w="1182667"/>
              </a:tblGrid>
              <a:tr h="38727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 показателей</a:t>
                      </a: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изм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Нормативное значение для георешеток марок:</a:t>
                      </a:r>
                    </a:p>
                    <a:p>
                      <a:endParaRPr lang="ru-RU" sz="1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Методы испытаний</a:t>
                      </a: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675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Стабарм СД-20</a:t>
                      </a: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Стабарм СД-30</a:t>
                      </a: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Стабарм СД-40</a:t>
                      </a: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Поверхностная плотность ±10%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г/м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300</a:t>
                      </a: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400</a:t>
                      </a: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510</a:t>
                      </a: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ГОСТ Р 50277</a:t>
                      </a: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598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Прочность на разрыв не менее: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вдоль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поперек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кН/м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ГОСТ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11262-80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685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Усилие на растяжение при 2% удлинения: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вдоль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поперек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кН/м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15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ГОСТ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11262-80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685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Усилие на растяжение при 5% удлинения: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вдоль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поперек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кН/м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13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ГОСТ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11262-80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723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Относительное удлинение при максимальной нагрузке не более: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-вдоль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поперек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ГОСТ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11262-80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5362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Размер ячейки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по длине рулона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9263" algn="r"/>
                          <a:tab pos="2636838" algn="ctr"/>
                          <a:tab pos="5273675" algn="r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- по ширине рулона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35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35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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35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  <a:sym typeface="Symbol" pitchFamily="18" charset="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СТО</a:t>
                      </a: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57188"/>
            <a:ext cx="818356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95363"/>
            <a:r>
              <a:rPr lang="ru-RU" sz="2400" b="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Основные </a:t>
            </a:r>
            <a:r>
              <a:rPr lang="ru-RU" sz="2400" b="0" dirty="0">
                <a:solidFill>
                  <a:srgbClr val="274632"/>
                </a:solidFill>
                <a:latin typeface="Tahoma" pitchFamily="34" charset="0"/>
              </a:rPr>
              <a:t>физико-механические</a:t>
            </a:r>
            <a:r>
              <a:rPr lang="ru-RU" sz="2400" b="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 показатели </a:t>
            </a:r>
            <a:r>
              <a:rPr lang="ru-RU" sz="2400" b="0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</a:rPr>
              <a:t>плоских георешеток Стабарм СД</a:t>
            </a:r>
            <a:endParaRPr lang="ru-RU" sz="2400" b="0" dirty="0">
              <a:solidFill>
                <a:schemeClr val="accent4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6000768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500034" y="1783844"/>
          <a:ext cx="8050340" cy="3513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01"/>
                <a:gridCol w="1643045"/>
                <a:gridCol w="1285884"/>
                <a:gridCol w="1438443"/>
                <a:gridCol w="1182667"/>
              </a:tblGrid>
              <a:tr h="502148">
                <a:tc rowSpan="3">
                  <a:txBody>
                    <a:bodyPr/>
                    <a:lstStyle/>
                    <a:p>
                      <a:r>
                        <a:rPr kumimoji="0"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Условное обозначение георешетки</a:t>
                      </a:r>
                      <a:endParaRPr kumimoji="0" lang="ru-RU" sz="12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Нагрузка при растяжении в продольном направлении, не менее, кН/м:	</a:t>
                      </a:r>
                      <a:endParaRPr lang="ru-RU" sz="10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kumimoji="0"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Поверхностная плотность, г/м2, +3% -10%</a:t>
                      </a:r>
                      <a:endParaRPr kumimoji="0" lang="ru-RU" sz="12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27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kumimoji="0" lang="ru-RU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</a:t>
                      </a:r>
                    </a:p>
                    <a:p>
                      <a:r>
                        <a:rPr kumimoji="0" lang="ru-RU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разрыве	</a:t>
                      </a:r>
                      <a:endParaRPr kumimoji="0" lang="ru-RU" sz="12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0" lang="ru-RU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относительном </a:t>
                      </a:r>
                    </a:p>
                    <a:p>
                      <a:r>
                        <a:rPr kumimoji="0" lang="ru-RU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Удлинении	</a:t>
                      </a:r>
                      <a:endParaRPr kumimoji="0" lang="ru-RU" sz="12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3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kumimoji="0" lang="ru-RU" sz="12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5%</a:t>
                      </a:r>
                      <a:endParaRPr lang="ru-RU" sz="1200" b="0" dirty="0"/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600"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Стабарм 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CO-55	</a:t>
                      </a:r>
                      <a:endParaRPr kumimoji="0"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420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anchor="ctr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313645"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Стабарм 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Стабарм 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kumimoji="0"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690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Стабарм 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860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257174"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Стабарм 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120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120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940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297178">
                <a:tc>
                  <a:txBody>
                    <a:bodyPr/>
                    <a:lstStyle/>
                    <a:p>
                      <a:r>
                        <a:rPr kumimoji="0" lang="ru-RU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Стабарм </a:t>
                      </a:r>
                      <a:r>
                        <a:rPr kumimoji="0" lang="en-US" sz="12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kumimoji="0"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140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70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1100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  <a:tr h="439789">
                <a:tc>
                  <a:txBody>
                    <a:bodyPr/>
                    <a:lstStyle/>
                    <a:p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Стабарм 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  <a:endParaRPr kumimoji="0" lang="en-US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160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40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870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  <a:sym typeface="Symbol" pitchFamily="18" charset="2"/>
                        </a:rPr>
                        <a:t>1260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  <a:sym typeface="Symbol" pitchFamily="18" charset="2"/>
                      </a:endParaRPr>
                    </a:p>
                  </a:txBody>
                  <a:tcPr marT="45723" marB="45723" horzOverflow="overflow"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357188"/>
            <a:ext cx="8183562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95363"/>
            <a:r>
              <a:rPr lang="ru-RU" sz="2400" b="0" dirty="0" smtClean="0">
                <a:solidFill>
                  <a:srgbClr val="274632"/>
                </a:solidFill>
              </a:rPr>
              <a:t>Физико-механические показатели георешетки марки </a:t>
            </a:r>
            <a:r>
              <a:rPr lang="ru-RU" sz="2400" b="0" dirty="0" smtClean="0">
                <a:solidFill>
                  <a:srgbClr val="274632"/>
                </a:solidFill>
              </a:rPr>
              <a:t>«Стабарм СО</a:t>
            </a:r>
            <a:r>
              <a:rPr lang="ru-RU" sz="2400" b="0" dirty="0" smtClean="0">
                <a:solidFill>
                  <a:srgbClr val="274632"/>
                </a:solidFill>
              </a:rPr>
              <a:t>».</a:t>
            </a:r>
            <a:endParaRPr lang="ru-RU" sz="2400" b="0" dirty="0">
              <a:solidFill>
                <a:srgbClr val="274632"/>
              </a:solidFill>
              <a:latin typeface="Tahoma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953352"/>
            <a:ext cx="1527493" cy="4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472" y="5429264"/>
            <a:ext cx="800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Размер ячейки, мм – 16*235 </a:t>
            </a:r>
          </a:p>
          <a:p>
            <a:r>
              <a:rPr lang="ru-RU" sz="1200" dirty="0" smtClean="0"/>
              <a:t>Ширина рулона, м, - не более 1,2;      Длина рулона, м, - 50</a:t>
            </a:r>
            <a:endParaRPr lang="ru-RU" sz="1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1518</TotalTime>
  <Words>1707</Words>
  <Application>Microsoft Office PowerPoint</Application>
  <PresentationFormat>Экран (4:3)</PresentationFormat>
  <Paragraphs>550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Геосинтетические материалы  «СТАБАРМ» </vt:lpstr>
      <vt:lpstr>Продукция:</vt:lpstr>
      <vt:lpstr>Продукция:</vt:lpstr>
      <vt:lpstr>Продукция:</vt:lpstr>
      <vt:lpstr>Продукция:</vt:lpstr>
      <vt:lpstr>Продукция:</vt:lpstr>
      <vt:lpstr>Преимущества используемого сырья</vt:lpstr>
      <vt:lpstr>Основные физико-механические показатели плоских георешеток Стабарм СД</vt:lpstr>
      <vt:lpstr>Физико-механические показатели георешетки марки «Стабарм СО».</vt:lpstr>
      <vt:lpstr> Основные геометрические и физико-механические показатели дренажного геокомпозита Стабарм ДГК</vt:lpstr>
      <vt:lpstr>Основные физико-механические показатели объемных георешеток Стабарм ГР</vt:lpstr>
      <vt:lpstr>Основные физико-механические показатели нетканого геополотна Стабарм </vt:lpstr>
      <vt:lpstr>Варианты решений по укреплению дорожных одежд георешетками</vt:lpstr>
      <vt:lpstr>Основные варианты дорожных одежд с применением геополотна</vt:lpstr>
      <vt:lpstr>Основные варианты дорожных одежд с применением геополотна</vt:lpstr>
      <vt:lpstr>        Возведение насыпей с применением геоматериалов</vt:lpstr>
      <vt:lpstr>         Конструкции дорожной одежды для временной технологической дороги, с последующим переводом её в постоянную</vt:lpstr>
      <vt:lpstr>         Примеры применения материалов</vt:lpstr>
      <vt:lpstr>         Примеры применения материалов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Геосинтетические материалы ЗАО «СТАБАРМ» </dc:title>
  <dc:creator>Игорь Г. Белоусов</dc:creator>
  <cp:lastModifiedBy>Игорь Г. Белоусов</cp:lastModifiedBy>
  <cp:revision>145</cp:revision>
  <dcterms:created xsi:type="dcterms:W3CDTF">2013-09-18T11:33:11Z</dcterms:created>
  <dcterms:modified xsi:type="dcterms:W3CDTF">2014-01-22T13:24:20Z</dcterms:modified>
</cp:coreProperties>
</file>